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7"/>
  </p:notesMasterIdLst>
  <p:sldIdLst>
    <p:sldId id="256" r:id="rId6"/>
  </p:sldIdLst>
  <p:sldSz cx="18288000" cy="10287000"/>
  <p:notesSz cx="6858000" cy="9144000"/>
  <p:embeddedFontLst>
    <p:embeddedFont>
      <p:font typeface="Montserrat Light" charset="1" panose="00000400000000000000"/>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customXml" Target="../customXml/item3.xml"/><Relationship Id="rId3" Type="http://schemas.openxmlformats.org/officeDocument/2006/relationships/viewProps" Target="viewProps.xml"/><Relationship Id="rId7" Type="http://schemas.openxmlformats.org/officeDocument/2006/relationships/notesMaster" Target="notesMasters/notesMaster1.xml"/><Relationship Id="rId12" Type="http://schemas.openxmlformats.org/officeDocument/2006/relationships/customXml" Target="../customXml/item2.xml"/><Relationship Id="rId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customXml" Target="../customXml/item1.xml"/><Relationship Id="rId5" Type="http://schemas.openxmlformats.org/officeDocument/2006/relationships/tableStyles" Target="tableStyles.xml"/><Relationship Id="rId10" Type="http://schemas.openxmlformats.org/officeDocument/2006/relationships/font" Target="fonts/font10.fntdata"/><Relationship Id="rId4" Type="http://schemas.openxmlformats.org/officeDocument/2006/relationships/theme" Target="theme/theme1.xml"/><Relationship Id="rId9" Type="http://schemas.openxmlformats.org/officeDocument/2006/relationships/notesSlide" Target="notesSlides/notesSlide1.xml"/></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About the MiCorps AIS Detection Blitz:</a:t>
            </a:r>
          </a:p>
          <a:p>
            <a:r>
              <a:rPr lang="en-US"/>
              <a:t/>
            </a:r>
          </a:p>
          <a:p>
            <a:r>
              <a:rPr lang="en-US"/>
              <a:t>The MiCorps AIS Detection Blitz is a statewide community science effort using the iNaturalist app to help track aquatic invasive species in Michigan’s lakes, rivers, and streams. This initiative makes it easy for volunteers of all experience levels to participate- just take photos of aquatic plants or species you see while you're out on the water! Observations contribute to a growing dataset that could support early detection and management of invasive species across the state.</a:t>
            </a:r>
          </a:p>
          <a:p>
            <a:r>
              <a:rPr lang="en-US"/>
              <a:t/>
            </a:r>
          </a:p>
          <a:p>
            <a:r>
              <a:rPr lang="en-US"/>
              <a:t>Key Points:</a:t>
            </a:r>
          </a:p>
          <a:p>
            <a:r>
              <a:rPr lang="en-US"/>
              <a:t/>
            </a:r>
          </a:p>
          <a:p>
            <a:r>
              <a:rPr lang="en-US"/>
              <a:t>The AIS Detection Blitz will be an annual event encouraging volunteers to document aquatic species.</a:t>
            </a:r>
          </a:p>
          <a:p>
            <a:r>
              <a:rPr lang="en-US"/>
              <a:t/>
            </a:r>
          </a:p>
          <a:p>
            <a:r>
              <a:rPr lang="en-US"/>
              <a:t>Anyone can participate- no ID skills needed! Simply take photos with the iNaturalist app. Just snap what you find!</a:t>
            </a:r>
          </a:p>
          <a:p>
            <a:r>
              <a:rPr lang="en-US"/>
              <a:t/>
            </a:r>
          </a:p>
          <a:p>
            <a:r>
              <a:rPr lang="en-US"/>
              <a:t>The event takes place during the July 4th holiday week when many people are already on the water.</a:t>
            </a:r>
          </a:p>
          <a:p>
            <a:r>
              <a:rPr lang="en-US"/>
              <a:t/>
            </a:r>
          </a:p>
          <a:p>
            <a:r>
              <a:rPr lang="en-US"/>
              <a:t>Organizations can spread the word, host group outings, or simply encourage participation.</a:t>
            </a:r>
          </a:p>
          <a:p>
            <a:r>
              <a:rPr lang="en-US"/>
              <a:t/>
            </a:r>
          </a:p>
          <a:p>
            <a:r>
              <a:rPr lang="en-US"/>
              <a:t>Follow the QR code or search "MiCorps" within the iNaturalist app to join the project.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39434" y="4561808"/>
            <a:ext cx="5744302" cy="5881538"/>
          </a:xfrm>
          <a:custGeom>
            <a:avLst/>
            <a:gdLst/>
            <a:ahLst/>
            <a:cxnLst/>
            <a:rect r="r" b="b" t="t" l="l"/>
            <a:pathLst>
              <a:path h="5881538" w="5744302">
                <a:moveTo>
                  <a:pt x="0" y="0"/>
                </a:moveTo>
                <a:lnTo>
                  <a:pt x="5744302" y="0"/>
                </a:lnTo>
                <a:lnTo>
                  <a:pt x="5744302" y="5881538"/>
                </a:lnTo>
                <a:lnTo>
                  <a:pt x="0" y="588153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6283" y="5544321"/>
            <a:ext cx="18281717" cy="4452419"/>
            <a:chOff x="0" y="0"/>
            <a:chExt cx="4814938" cy="1172654"/>
          </a:xfrm>
        </p:grpSpPr>
        <p:sp>
          <p:nvSpPr>
            <p:cNvPr name="Freeform 4" id="4"/>
            <p:cNvSpPr/>
            <p:nvPr/>
          </p:nvSpPr>
          <p:spPr>
            <a:xfrm flipH="false" flipV="false" rot="0">
              <a:off x="0" y="0"/>
              <a:ext cx="4814938" cy="1172654"/>
            </a:xfrm>
            <a:custGeom>
              <a:avLst/>
              <a:gdLst/>
              <a:ahLst/>
              <a:cxnLst/>
              <a:rect r="r" b="b" t="t" l="l"/>
              <a:pathLst>
                <a:path h="1172654" w="4814938">
                  <a:moveTo>
                    <a:pt x="0" y="0"/>
                  </a:moveTo>
                  <a:lnTo>
                    <a:pt x="4814938" y="0"/>
                  </a:lnTo>
                  <a:lnTo>
                    <a:pt x="4814938" y="1172654"/>
                  </a:lnTo>
                  <a:lnTo>
                    <a:pt x="0" y="1172654"/>
                  </a:lnTo>
                  <a:close/>
                </a:path>
              </a:pathLst>
            </a:custGeom>
            <a:solidFill>
              <a:srgbClr val="FFFFFF">
                <a:alpha val="58824"/>
              </a:srgbClr>
            </a:solidFill>
          </p:spPr>
        </p:sp>
        <p:sp>
          <p:nvSpPr>
            <p:cNvPr name="TextBox 5" id="5"/>
            <p:cNvSpPr txBox="true"/>
            <p:nvPr/>
          </p:nvSpPr>
          <p:spPr>
            <a:xfrm>
              <a:off x="0" y="-47625"/>
              <a:ext cx="4814938" cy="1220279"/>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5110035" y="9258300"/>
            <a:ext cx="3755207" cy="868124"/>
          </a:xfrm>
          <a:custGeom>
            <a:avLst/>
            <a:gdLst/>
            <a:ahLst/>
            <a:cxnLst/>
            <a:rect r="r" b="b" t="t" l="l"/>
            <a:pathLst>
              <a:path h="868124" w="3755207">
                <a:moveTo>
                  <a:pt x="0" y="0"/>
                </a:moveTo>
                <a:lnTo>
                  <a:pt x="3755206" y="0"/>
                </a:lnTo>
                <a:lnTo>
                  <a:pt x="3755206" y="868124"/>
                </a:lnTo>
                <a:lnTo>
                  <a:pt x="0" y="868124"/>
                </a:lnTo>
                <a:lnTo>
                  <a:pt x="0" y="0"/>
                </a:lnTo>
                <a:close/>
              </a:path>
            </a:pathLst>
          </a:custGeom>
          <a:blipFill>
            <a:blip r:embed="rId5"/>
            <a:stretch>
              <a:fillRect l="-12548" t="-214668" r="-10119" b="-215953"/>
            </a:stretch>
          </a:blipFill>
        </p:spPr>
      </p:sp>
      <p:pic>
        <p:nvPicPr>
          <p:cNvPr name="Picture 7" id="7"/>
          <p:cNvPicPr>
            <a:picLocks noChangeAspect="true"/>
          </p:cNvPicPr>
          <p:nvPr/>
        </p:nvPicPr>
        <p:blipFill>
          <a:blip r:embed="rId6"/>
          <a:stretch>
            <a:fillRect/>
          </a:stretch>
        </p:blipFill>
        <p:spPr>
          <a:xfrm rot="0">
            <a:off x="13083045" y="5099079"/>
            <a:ext cx="5342903" cy="5342903"/>
          </a:xfrm>
          <a:prstGeom prst="rect">
            <a:avLst/>
          </a:prstGeom>
        </p:spPr>
      </p:pic>
      <p:sp>
        <p:nvSpPr>
          <p:cNvPr name="Freeform 8" id="8"/>
          <p:cNvSpPr/>
          <p:nvPr/>
        </p:nvSpPr>
        <p:spPr>
          <a:xfrm flipH="false" flipV="false" rot="0">
            <a:off x="6283" y="0"/>
            <a:ext cx="18281717" cy="5340807"/>
          </a:xfrm>
          <a:custGeom>
            <a:avLst/>
            <a:gdLst/>
            <a:ahLst/>
            <a:cxnLst/>
            <a:rect r="r" b="b" t="t" l="l"/>
            <a:pathLst>
              <a:path h="5340807" w="18281717">
                <a:moveTo>
                  <a:pt x="0" y="0"/>
                </a:moveTo>
                <a:lnTo>
                  <a:pt x="18281717" y="0"/>
                </a:lnTo>
                <a:lnTo>
                  <a:pt x="18281717" y="5340807"/>
                </a:lnTo>
                <a:lnTo>
                  <a:pt x="0" y="5340807"/>
                </a:lnTo>
                <a:lnTo>
                  <a:pt x="0" y="0"/>
                </a:lnTo>
                <a:close/>
              </a:path>
            </a:pathLst>
          </a:custGeom>
          <a:blipFill>
            <a:blip r:embed="rId7"/>
            <a:stretch>
              <a:fillRect l="0" t="0" r="0" b="-44127"/>
            </a:stretch>
          </a:blipFill>
        </p:spPr>
      </p:sp>
      <p:sp>
        <p:nvSpPr>
          <p:cNvPr name="Freeform 9" id="9"/>
          <p:cNvSpPr/>
          <p:nvPr/>
        </p:nvSpPr>
        <p:spPr>
          <a:xfrm flipH="false" flipV="false" rot="0">
            <a:off x="1683257" y="5627549"/>
            <a:ext cx="10608762" cy="808918"/>
          </a:xfrm>
          <a:custGeom>
            <a:avLst/>
            <a:gdLst/>
            <a:ahLst/>
            <a:cxnLst/>
            <a:rect r="r" b="b" t="t" l="l"/>
            <a:pathLst>
              <a:path h="808918" w="10608762">
                <a:moveTo>
                  <a:pt x="0" y="0"/>
                </a:moveTo>
                <a:lnTo>
                  <a:pt x="10608762" y="0"/>
                </a:lnTo>
                <a:lnTo>
                  <a:pt x="10608762" y="808919"/>
                </a:lnTo>
                <a:lnTo>
                  <a:pt x="0" y="808919"/>
                </a:lnTo>
                <a:lnTo>
                  <a:pt x="0" y="0"/>
                </a:lnTo>
                <a:close/>
              </a:path>
            </a:pathLst>
          </a:custGeom>
          <a:blipFill>
            <a:blip r:embed="rId8"/>
            <a:stretch>
              <a:fillRect l="0" t="0" r="0" b="0"/>
            </a:stretch>
          </a:blipFill>
        </p:spPr>
      </p:sp>
      <p:sp>
        <p:nvSpPr>
          <p:cNvPr name="TextBox 10" id="10"/>
          <p:cNvSpPr txBox="true"/>
          <p:nvPr/>
        </p:nvSpPr>
        <p:spPr>
          <a:xfrm rot="0">
            <a:off x="815138" y="6550768"/>
            <a:ext cx="12345000" cy="2517324"/>
          </a:xfrm>
          <a:prstGeom prst="rect">
            <a:avLst/>
          </a:prstGeom>
        </p:spPr>
        <p:txBody>
          <a:bodyPr anchor="t" rtlCol="false" tIns="0" lIns="0" bIns="0" rIns="0">
            <a:spAutoFit/>
          </a:bodyPr>
          <a:lstStyle/>
          <a:p>
            <a:pPr algn="ctr">
              <a:lnSpc>
                <a:spcPts val="5005"/>
              </a:lnSpc>
              <a:spcBef>
                <a:spcPct val="0"/>
              </a:spcBef>
            </a:pPr>
            <a:r>
              <a:rPr lang="en-US" sz="3575">
                <a:solidFill>
                  <a:srgbClr val="000000"/>
                </a:solidFill>
                <a:latin typeface="Montserrat Light"/>
                <a:ea typeface="Montserrat Light"/>
                <a:cs typeface="Montserrat Light"/>
                <a:sym typeface="Montserrat Light"/>
              </a:rPr>
              <a:t>A statewide community science effort inviting volunteers of all experience levels to help track aquatic invasive species in Michigan’s lakes, rivers, and streams by snapping photos with the iNaturalist app.</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0A2580B51E3A459F73DBF679A53506" ma:contentTypeVersion="15" ma:contentTypeDescription="Create a new document." ma:contentTypeScope="" ma:versionID="e261f0b02ea37a377c4065ccb708d37e">
  <xsd:schema xmlns:xsd="http://www.w3.org/2001/XMLSchema" xmlns:xs="http://www.w3.org/2001/XMLSchema" xmlns:p="http://schemas.microsoft.com/office/2006/metadata/properties" xmlns:ns2="a59fa156-535a-410c-9a70-7db3265c5e52" xmlns:ns3="ebcace7e-7bf6-462a-b7f6-5a3a5f599dc5" targetNamespace="http://schemas.microsoft.com/office/2006/metadata/properties" ma:root="true" ma:fieldsID="1869d027bd5b6041505c1c249636ed8e" ns2:_="" ns3:_="">
    <xsd:import namespace="a59fa156-535a-410c-9a70-7db3265c5e52"/>
    <xsd:import namespace="ebcace7e-7bf6-462a-b7f6-5a3a5f599dc5"/>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9fa156-535a-410c-9a70-7db3265c5e52"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ad816ea-8460-453a-b1af-cd753e23c00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cace7e-7bf6-462a-b7f6-5a3a5f599dc5"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8f9b95f4-b580-4bf1-98e3-a06e3cf376aa}" ma:internalName="TaxCatchAll" ma:showField="CatchAllData" ma:web="ebcace7e-7bf6-462a-b7f6-5a3a5f599dc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bcace7e-7bf6-462a-b7f6-5a3a5f599dc5" xsi:nil="true"/>
    <lcf76f155ced4ddcb4097134ff3c332f xmlns="a59fa156-535a-410c-9a70-7db3265c5e5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6E996D8-5A93-47EF-AD83-62A6A5C2E1AE}"/>
</file>

<file path=customXml/itemProps2.xml><?xml version="1.0" encoding="utf-8"?>
<ds:datastoreItem xmlns:ds="http://schemas.openxmlformats.org/officeDocument/2006/customXml" ds:itemID="{FFE8A3B6-8F44-4EBB-94D1-A8ABEE4C2F44}"/>
</file>

<file path=customXml/itemProps3.xml><?xml version="1.0" encoding="utf-8"?>
<ds:datastoreItem xmlns:ds="http://schemas.openxmlformats.org/officeDocument/2006/customXml" ds:itemID="{2E7AB67B-FE44-49E6-A8C9-F350B21F9D96}"/>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Slide (PPTX)</dc:title>
  <cp:revision>1</cp:revision>
  <dcterms:created xsi:type="dcterms:W3CDTF">2006-08-16T00:00:00Z</dcterms:created>
  <dcterms:modified xsi:type="dcterms:W3CDTF">2011-08-01T06:04:30Z</dcterms:modified>
  <dc:identifier>DAGdhL6gewg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0x0101003D0A2580B51E3A459F73DBF679A53506</vt:lpwstr>
  </property>
</Properties>
</file>